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4" roundtripDataSignature="AMtx7mjjI1x1+8ceADy8agQL07JnuEI6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customschemas.google.com/relationships/presentationmetadata" Target="metadata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8ed9e3f3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68ed9e3f3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68ed9e3f3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Relationship Id="rId4" Type="http://schemas.openxmlformats.org/officeDocument/2006/relationships/image" Target="../media/image16.png"/><Relationship Id="rId5" Type="http://schemas.openxmlformats.org/officeDocument/2006/relationships/image" Target="../media/image18.jpg"/><Relationship Id="rId6" Type="http://schemas.openxmlformats.org/officeDocument/2006/relationships/image" Target="../media/image21.jpg"/><Relationship Id="rId7" Type="http://schemas.openxmlformats.org/officeDocument/2006/relationships/image" Target="../media/image19.jpg"/><Relationship Id="rId8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Relationship Id="rId4" Type="http://schemas.openxmlformats.org/officeDocument/2006/relationships/image" Target="../media/image30.jpg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jpg"/><Relationship Id="rId4" Type="http://schemas.openxmlformats.org/officeDocument/2006/relationships/image" Target="../media/image35.jpg"/><Relationship Id="rId5" Type="http://schemas.openxmlformats.org/officeDocument/2006/relationships/image" Target="../media/image59.jpg"/><Relationship Id="rId6" Type="http://schemas.openxmlformats.org/officeDocument/2006/relationships/image" Target="../media/image3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Relationship Id="rId4" Type="http://schemas.openxmlformats.org/officeDocument/2006/relationships/image" Target="../media/image36.jpg"/><Relationship Id="rId5" Type="http://schemas.openxmlformats.org/officeDocument/2006/relationships/image" Target="../media/image46.jpg"/><Relationship Id="rId6" Type="http://schemas.openxmlformats.org/officeDocument/2006/relationships/image" Target="../media/image38.jpg"/><Relationship Id="rId7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4.jpg"/><Relationship Id="rId5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2117123" y="2469931"/>
            <a:ext cx="7957752" cy="959070"/>
          </a:xfrm>
          <a:prstGeom prst="rect">
            <a:avLst/>
          </a:prstGeom>
          <a:solidFill>
            <a:srgbClr val="FFFFFF">
              <a:alpha val="59215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i="0" lang="en-US" sz="4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fairness and domain adaptation</a:t>
            </a:r>
            <a:endParaRPr sz="4400"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4514231" y="4708246"/>
            <a:ext cx="3105873" cy="119564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en-US" sz="3500"/>
              <a:t>Keith Burghardt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en-US" sz="3500"/>
              <a:t>Feb. 12,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Signs of cancer are not a universal</a:t>
            </a:r>
            <a:endParaRPr/>
          </a:p>
        </p:txBody>
      </p:sp>
      <p:sp>
        <p:nvSpPr>
          <p:cNvPr id="172" name="Google Shape;172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Lighter skin shows dark patches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Darker skin looks more purple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AI models could confuse dark skin with cancer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want a model that works well across demographics: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we find universal features of skin cancer?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we address data imbalance (little data on dark skin)?</a:t>
            </a:r>
            <a:endParaRPr/>
          </a:p>
        </p:txBody>
      </p:sp>
      <p:sp>
        <p:nvSpPr>
          <p:cNvPr id="173" name="Google Shape;17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Fairer models across datasets</a:t>
            </a:r>
            <a:endParaRPr/>
          </a:p>
        </p:txBody>
      </p:sp>
      <p:sp>
        <p:nvSpPr>
          <p:cNvPr id="179" name="Google Shape;17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Pre-processing: Make data fairer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Make models fairer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Post-processes model predictions</a:t>
            </a:r>
            <a:endParaRPr/>
          </a:p>
        </p:txBody>
      </p:sp>
      <p:sp>
        <p:nvSpPr>
          <p:cNvPr id="180" name="Google Shape;18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Fairness methods for computer vision</a:t>
            </a:r>
            <a:endParaRPr/>
          </a:p>
        </p:txBody>
      </p:sp>
      <p:sp>
        <p:nvSpPr>
          <p:cNvPr id="186" name="Google Shape;186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Invariance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Most common*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Goal: make model perform equally well across demographics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Challenges: unlabeled data (typical in NLP and images)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Detecting gender in data if we do not know race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Detecting outcomes given latent bias (e.g., model performs poorly on some African ethnicities but not others)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Research questions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we know if unlabeled data is fair?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What demographics should we control for?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7" name="Google Shape;18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12"/>
          <p:cNvSpPr txBox="1"/>
          <p:nvPr/>
        </p:nvSpPr>
        <p:spPr>
          <a:xfrm>
            <a:off x="146956" y="6352143"/>
            <a:ext cx="74905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*c.f., Mehrabi et al.,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Survey on Bias and Fairness in Machine Learning.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AutoNum type="arabicPeriod"/>
            </a:pPr>
            <a:r>
              <a:rPr lang="en-US"/>
              <a:t>Pre-processing: Make data fairer</a:t>
            </a:r>
            <a:endParaRPr/>
          </a:p>
        </p:txBody>
      </p:sp>
      <p:sp>
        <p:nvSpPr>
          <p:cNvPr id="194" name="Google Shape;194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Remove biases from features (e.g., create representative data, or remove skin color from data)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Fair PCA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Linear feature debiasing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would one remove biases in data on, e.g., cancer?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to distinguish extraneous information (skin color) from cancer (which affects skin color)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Confounders: bruises, scabs, moles all look similar</a:t>
            </a:r>
            <a:endParaRPr/>
          </a:p>
        </p:txBody>
      </p:sp>
      <p:sp>
        <p:nvSpPr>
          <p:cNvPr id="195" name="Google Shape;19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augmentation without new data</a:t>
            </a:r>
            <a:endParaRPr/>
          </a:p>
        </p:txBody>
      </p:sp>
      <p:pic>
        <p:nvPicPr>
          <p:cNvPr descr="A collage of a person wearing sunglasses&#10;&#10;Description automatically generated with medium confidence" id="201" name="Google Shape;201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4077" y="1494703"/>
            <a:ext cx="7325618" cy="486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g-SMOTE</a:t>
            </a:r>
            <a:endParaRPr/>
          </a:p>
        </p:txBody>
      </p:sp>
      <p:sp>
        <p:nvSpPr>
          <p:cNvPr id="208" name="Google Shape;208;p15"/>
          <p:cNvSpPr txBox="1"/>
          <p:nvPr>
            <p:ph idx="1" type="body"/>
          </p:nvPr>
        </p:nvSpPr>
        <p:spPr>
          <a:xfrm>
            <a:off x="838200" y="1825625"/>
            <a:ext cx="7169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Given a datapoint and two neighbours linear interpolations in GAN latent space yield diverse images.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Nearest neighbours are chosen to share the target attribute (“eyeglasses”).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They give all interpolated images the same attribute label value.</a:t>
            </a:r>
            <a:endParaRPr/>
          </a:p>
        </p:txBody>
      </p:sp>
      <p:sp>
        <p:nvSpPr>
          <p:cNvPr id="209" name="Google Shape;20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210" name="Google Shape;2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7350" y="1085850"/>
            <a:ext cx="3949700" cy="52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hart&#10;&#10;Description automatically generated" id="216" name="Google Shape;21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18" y="894465"/>
            <a:ext cx="11780563" cy="506906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Possible reasoning behind performance</a:t>
            </a:r>
            <a:endParaRPr/>
          </a:p>
        </p:txBody>
      </p:sp>
      <p:sp>
        <p:nvSpPr>
          <p:cNvPr id="223" name="Google Shape;22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More data always helps a model!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Question for your own research: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one model perform well across diverse data? (we will get back to this)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Caveat: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Some demographics may have outcome variables that are easier to predict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Method improves representativity but not biases intrinsic to model</a:t>
            </a:r>
            <a:endParaRPr/>
          </a:p>
        </p:txBody>
      </p:sp>
      <p:sp>
        <p:nvSpPr>
          <p:cNvPr id="224" name="Google Shape;22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2. Make models fairer (most common)</a:t>
            </a:r>
            <a:endParaRPr/>
          </a:p>
        </p:txBody>
      </p:sp>
      <p:sp>
        <p:nvSpPr>
          <p:cNvPr id="231" name="Google Shape;231;p18"/>
          <p:cNvSpPr txBox="1"/>
          <p:nvPr>
            <p:ph idx="1" type="body"/>
          </p:nvPr>
        </p:nvSpPr>
        <p:spPr>
          <a:xfrm>
            <a:off x="838200" y="155431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Fairer classification &amp; regression (e.g., adversarial, regularization,…)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“Price of fairness”: we cannot have an optimal model that is fair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if bias exists in unlabeled data?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scatter chart&#10;&#10;Description automatically generated" id="233" name="Google Shape;233;p18"/>
          <p:cNvPicPr preferRelativeResize="0"/>
          <p:nvPr/>
        </p:nvPicPr>
        <p:blipFill rotWithShape="1">
          <a:blip r:embed="rId3">
            <a:alphaModFix/>
          </a:blip>
          <a:srcRect b="0" l="0" r="0" t="4060"/>
          <a:stretch/>
        </p:blipFill>
        <p:spPr>
          <a:xfrm>
            <a:off x="284047" y="2930946"/>
            <a:ext cx="7424693" cy="345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8"/>
          <p:cNvSpPr txBox="1"/>
          <p:nvPr/>
        </p:nvSpPr>
        <p:spPr>
          <a:xfrm>
            <a:off x="4093647" y="6048794"/>
            <a:ext cx="315823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 in Equal Opportunity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838156" y="6042178"/>
            <a:ext cx="315823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 in Equal Opportunity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chine Learning Coffee seminar: &quot;Progressive Growing of GANs for Improved  Quality, Stability, and Variation&quot; | Aalto University" id="236" name="Google Shape;236;p18"/>
          <p:cNvPicPr preferRelativeResize="0"/>
          <p:nvPr/>
        </p:nvPicPr>
        <p:blipFill rotWithShape="1">
          <a:blip r:embed="rId4">
            <a:alphaModFix/>
          </a:blip>
          <a:srcRect b="0" l="57719" r="0" t="0"/>
          <a:stretch/>
        </p:blipFill>
        <p:spPr>
          <a:xfrm>
            <a:off x="7974733" y="2880051"/>
            <a:ext cx="3379067" cy="3474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/>
          <p:nvPr/>
        </p:nvSpPr>
        <p:spPr>
          <a:xfrm>
            <a:off x="8344607" y="6488668"/>
            <a:ext cx="19718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Zietlow et al.,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 models</a:t>
            </a:r>
            <a:endParaRPr/>
          </a:p>
        </p:txBody>
      </p:sp>
      <p:pic>
        <p:nvPicPr>
          <p:cNvPr descr="A collage of a person&#10;&#10;Description automatically generated with low confidence" id="243" name="Google Shape;243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46146"/>
            <a:ext cx="10515600" cy="271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2743200" y="2076773"/>
            <a:ext cx="678647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Biases in generating faces (most are white, female)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079447" y="2915926"/>
            <a:ext cx="1209947" cy="477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9961531" y="4656495"/>
            <a:ext cx="787395" cy="477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673769" y="6123543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Choi et al.,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do we mean by image fairness?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291166" y="1825625"/>
            <a:ext cx="595197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Fairness metrics applied to images are particularly fraught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Visual cues create accurate models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…but same features harm anyone who “looks different” from training set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Hard to know where bias lies (high dimensional data)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Image fairness less abstract but issues appear throughout AI (e.g., NLP)</a:t>
            </a:r>
            <a:endParaRPr/>
          </a:p>
        </p:txBody>
      </p:sp>
      <p:sp>
        <p:nvSpPr>
          <p:cNvPr id="96" name="Google Shape;9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website&#10;&#10;Description automatically generated" id="97" name="Google Shape;97;p2"/>
          <p:cNvPicPr preferRelativeResize="0"/>
          <p:nvPr/>
        </p:nvPicPr>
        <p:blipFill rotWithShape="1">
          <a:blip r:embed="rId3">
            <a:alphaModFix/>
          </a:blip>
          <a:srcRect b="0" l="10562" r="14657" t="0"/>
          <a:stretch/>
        </p:blipFill>
        <p:spPr>
          <a:xfrm>
            <a:off x="6243145" y="1388812"/>
            <a:ext cx="5804338" cy="496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Generating fairer samples with weak supervision</a:t>
            </a:r>
            <a:endParaRPr/>
          </a:p>
        </p:txBody>
      </p:sp>
      <p:pic>
        <p:nvPicPr>
          <p:cNvPr descr="A collage of a person&#10;&#10;Description automatically generated with low confidence" id="254" name="Google Shape;25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33375"/>
            <a:ext cx="10515600" cy="273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3383398" y="5369213"/>
            <a:ext cx="542520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more faces of each gender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9982200" y="2807568"/>
            <a:ext cx="1209947" cy="477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10048832" y="3988782"/>
            <a:ext cx="787395" cy="4770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method works</a:t>
            </a:r>
            <a:endParaRPr/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Improve representative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Generate images conditional on demographic (detect demographic within training dataset, conditional on imperfect label)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5" name="Google Shape;26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ollage of a person&#10;&#10;Description automatically generated with medium confidence" id="266" name="Google Shape;266;p21"/>
          <p:cNvPicPr preferRelativeResize="0"/>
          <p:nvPr/>
        </p:nvPicPr>
        <p:blipFill rotWithShape="1">
          <a:blip r:embed="rId3">
            <a:alphaModFix/>
          </a:blip>
          <a:srcRect b="4411" l="0" r="0" t="4169"/>
          <a:stretch/>
        </p:blipFill>
        <p:spPr>
          <a:xfrm>
            <a:off x="2413000" y="3428999"/>
            <a:ext cx="6964186" cy="342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3. Post-processing (least common)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Removing biases from model predictions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Ensuring model accuracy &gt; X for all subgroups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Develop auditor to detect demographics in training set, find where performance is worst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Change most predictions until accuracy is sufficient across all demographics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improve overall accuracy without new data or models!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Allows for systematic auditing of data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Graphical user interface&#10;&#10;Description automatically generated" id="280" name="Google Shape;280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0893" y="136525"/>
            <a:ext cx="4682907" cy="617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282" name="Google Shape;28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08993"/>
            <a:ext cx="6538158" cy="22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/>
        </p:nvSpPr>
        <p:spPr>
          <a:xfrm>
            <a:off x="-51710" y="3498446"/>
            <a:ext cx="135966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>
            <a:off x="2447746" y="2020382"/>
            <a:ext cx="2613601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451413" y="3796609"/>
            <a:ext cx="5914664" cy="405269"/>
          </a:xfrm>
          <a:prstGeom prst="rect">
            <a:avLst/>
          </a:prstGeom>
          <a:solidFill>
            <a:srgbClr val="85D352">
              <a:alpha val="34509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324091" y="4896091"/>
            <a:ext cx="6214067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Postprocessing reduces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Almost as good as retraining on each demographic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 Alternative Approach</a:t>
            </a:r>
            <a:endParaRPr/>
          </a:p>
        </p:txBody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838200" y="1825625"/>
            <a:ext cx="569895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Protected groups create different feature distributions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issue: train mostly on one distribution but test on another distribution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Overlap is poor! Invariant solutions might perform poorly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Solution 1: domain adaptation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Make distributions similar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Solution 2: transfer learning &amp; multi-task learning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 model from one class to help solve other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93" name="Google Shape;2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7158" y="1702594"/>
            <a:ext cx="4572000" cy="45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7116" y="4305300"/>
            <a:ext cx="21717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Data Shift is Critical: Covariate Shift</a:t>
            </a:r>
            <a:endParaRPr/>
          </a:p>
        </p:txBody>
      </p:sp>
      <p:pic>
        <p:nvPicPr>
          <p:cNvPr descr="Chart&#10;&#10;Description automatically generated" id="301" name="Google Shape;301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4636"/>
          <a:stretch/>
        </p:blipFill>
        <p:spPr>
          <a:xfrm>
            <a:off x="2165227" y="1462381"/>
            <a:ext cx="7861545" cy="539561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25"/>
          <p:cNvSpPr txBox="1"/>
          <p:nvPr/>
        </p:nvSpPr>
        <p:spPr>
          <a:xfrm>
            <a:off x="0" y="5894685"/>
            <a:ext cx="323305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https://towardsdatascience.com/understanding-dataset-shift-f2a5a262a766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Data Shift is Critical: Changes in Priors</a:t>
            </a:r>
            <a:endParaRPr/>
          </a:p>
        </p:txBody>
      </p:sp>
      <p:sp>
        <p:nvSpPr>
          <p:cNvPr id="309" name="Google Shape;30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614" y="1477681"/>
            <a:ext cx="8972429" cy="52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Applications</a:t>
            </a:r>
            <a:endParaRPr/>
          </a:p>
        </p:txBody>
      </p:sp>
      <p:sp>
        <p:nvSpPr>
          <p:cNvPr id="316" name="Google Shape;316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Applications need not be focused on demographic fairness!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Many datasets contain systematic biases outside of social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Addressing these biases can make a better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Predicting built year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Self-driving cars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Reading text</a:t>
            </a:r>
            <a:endParaRPr/>
          </a:p>
        </p:txBody>
      </p:sp>
      <p:sp>
        <p:nvSpPr>
          <p:cNvPr id="317" name="Google Shape;31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4" name="Google Shape;324;p28"/>
          <p:cNvSpPr txBox="1"/>
          <p:nvPr>
            <p:ph idx="1" type="body"/>
          </p:nvPr>
        </p:nvSpPr>
        <p:spPr>
          <a:xfrm>
            <a:off x="156963" y="2384087"/>
            <a:ext cx="9757901" cy="424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 txBox="1"/>
          <p:nvPr>
            <p:ph idx="12" type="sldNum"/>
          </p:nvPr>
        </p:nvSpPr>
        <p:spPr>
          <a:xfrm>
            <a:off x="8610600" y="6157732"/>
            <a:ext cx="2743200" cy="725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Water and Power Associates" id="326" name="Google Shape;326;p28"/>
          <p:cNvPicPr preferRelativeResize="0"/>
          <p:nvPr/>
        </p:nvPicPr>
        <p:blipFill rotWithShape="1">
          <a:blip r:embed="rId3">
            <a:alphaModFix/>
          </a:blip>
          <a:srcRect b="24634" l="6036" r="21763" t="13452"/>
          <a:stretch/>
        </p:blipFill>
        <p:spPr>
          <a:xfrm>
            <a:off x="0" y="-1293"/>
            <a:ext cx="4163052" cy="282969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8"/>
          <p:cNvSpPr txBox="1"/>
          <p:nvPr/>
        </p:nvSpPr>
        <p:spPr>
          <a:xfrm>
            <a:off x="0" y="2832316"/>
            <a:ext cx="33313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Mudd Memorial Hall of Philosophy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3052" y="-7385"/>
            <a:ext cx="3401704" cy="286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4163052" y="2854000"/>
            <a:ext cx="20457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Eastern Columbia Lofts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8"/>
          <p:cNvPicPr preferRelativeResize="0"/>
          <p:nvPr/>
        </p:nvPicPr>
        <p:blipFill rotWithShape="1">
          <a:blip r:embed="rId5">
            <a:alphaModFix/>
          </a:blip>
          <a:srcRect b="24444" l="0" r="0" t="12524"/>
          <a:stretch/>
        </p:blipFill>
        <p:spPr>
          <a:xfrm>
            <a:off x="7564756" y="0"/>
            <a:ext cx="3021975" cy="28592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 txBox="1"/>
          <p:nvPr/>
        </p:nvSpPr>
        <p:spPr>
          <a:xfrm>
            <a:off x="7504319" y="2858524"/>
            <a:ext cx="18039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Fonda hotel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1920-1929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may contain Building Architecture Transportation Vehicle Automobile Car Urban City Town and Crowd" id="332" name="Google Shape;33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5680" y="3456944"/>
            <a:ext cx="3611362" cy="240381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8"/>
          <p:cNvSpPr txBox="1"/>
          <p:nvPr/>
        </p:nvSpPr>
        <p:spPr>
          <a:xfrm>
            <a:off x="1469446" y="5860757"/>
            <a:ext cx="17684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Disney Concert Hall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is image may contain Human Person Building Architecture Office Building Convention Center City Town and Urban" id="334" name="Google Shape;33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37042" y="3456944"/>
            <a:ext cx="3611362" cy="241509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8"/>
          <p:cNvSpPr txBox="1"/>
          <p:nvPr/>
        </p:nvSpPr>
        <p:spPr>
          <a:xfrm>
            <a:off x="5080808" y="5853376"/>
            <a:ext cx="11993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Getty Center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8"/>
          <p:cNvPicPr preferRelativeResize="0"/>
          <p:nvPr/>
        </p:nvPicPr>
        <p:blipFill rotWithShape="1">
          <a:blip r:embed="rId8">
            <a:alphaModFix/>
          </a:blip>
          <a:srcRect b="9920" l="10544" r="0" t="0"/>
          <a:stretch/>
        </p:blipFill>
        <p:spPr>
          <a:xfrm>
            <a:off x="8745063" y="3456943"/>
            <a:ext cx="3196826" cy="241432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 txBox="1"/>
          <p:nvPr/>
        </p:nvSpPr>
        <p:spPr>
          <a:xfrm>
            <a:off x="8676374" y="5853376"/>
            <a:ext cx="30396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Cathedral of Our Lady of the Angels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3" name="Google Shape;343;p29"/>
          <p:cNvSpPr txBox="1"/>
          <p:nvPr>
            <p:ph idx="1" type="body"/>
          </p:nvPr>
        </p:nvSpPr>
        <p:spPr>
          <a:xfrm>
            <a:off x="609601" y="3008243"/>
            <a:ext cx="10980929" cy="3117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76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i="1" lang="en-US" sz="2200"/>
              <a:t>(Above): Pueblo revival architecture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Facades are unique in encoding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Building quality, style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 period styles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Applying CV to facades helps us understand the </a:t>
            </a:r>
            <a:r>
              <a:rPr i="1" lang="en-US"/>
              <a:t>art of planning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can understand the evolution of architecture over time and space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can fill in gaps from other methods</a:t>
            </a:r>
            <a:endParaRPr/>
          </a:p>
        </p:txBody>
      </p:sp>
      <p:sp>
        <p:nvSpPr>
          <p:cNvPr id="344" name="Google Shape;34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5" name="Google Shape;345;p29"/>
          <p:cNvPicPr preferRelativeResize="0"/>
          <p:nvPr/>
        </p:nvPicPr>
        <p:blipFill rotWithShape="1">
          <a:blip r:embed="rId3">
            <a:alphaModFix/>
          </a:blip>
          <a:srcRect b="24444" l="0" r="0" t="12524"/>
          <a:stretch/>
        </p:blipFill>
        <p:spPr>
          <a:xfrm>
            <a:off x="4856012" y="0"/>
            <a:ext cx="3021975" cy="2859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rell “Zuni House” | Santa Monica Conservancy" id="346" name="Google Shape;34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856012" cy="285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 rotWithShape="1">
          <a:blip r:embed="rId5">
            <a:alphaModFix/>
          </a:blip>
          <a:srcRect b="4099" l="3355" r="0" t="0"/>
          <a:stretch/>
        </p:blipFill>
        <p:spPr>
          <a:xfrm>
            <a:off x="7877987" y="0"/>
            <a:ext cx="4322144" cy="285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Models are poorly trained on minorities</a:t>
            </a:r>
            <a:endParaRPr/>
          </a:p>
        </p:txBody>
      </p:sp>
      <p:pic>
        <p:nvPicPr>
          <p:cNvPr descr="A picture containing text, posing, group, bunch&#10;&#10;Description automatically generated" id="104" name="Google Shape;10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1871" y="1690688"/>
            <a:ext cx="7560129" cy="42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149901" y="6400861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Buolamwini and Gebru,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49901" y="1735975"/>
            <a:ext cx="450374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Task: predict gender from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Caveat: this research does not explore trans and non-binary individuals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were likely trained on mostly white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test images are ~80% white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/>
          <p:nvPr>
            <p:ph type="title"/>
          </p:nvPr>
        </p:nvSpPr>
        <p:spPr>
          <a:xfrm>
            <a:off x="8121465" y="1131231"/>
            <a:ext cx="4057996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Case Study:</a:t>
            </a:r>
            <a:br>
              <a:rPr lang="en-US"/>
            </a:br>
            <a:r>
              <a:rPr lang="en-US"/>
              <a:t>Settlements in Spain</a:t>
            </a:r>
            <a:endParaRPr/>
          </a:p>
        </p:txBody>
      </p:sp>
      <p:sp>
        <p:nvSpPr>
          <p:cNvPr id="353" name="Google Shape;35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 b="66666" l="6034" r="5764" t="0"/>
          <a:stretch/>
        </p:blipFill>
        <p:spPr>
          <a:xfrm>
            <a:off x="0" y="0"/>
            <a:ext cx="7679635" cy="290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b="0" l="6031" r="9497" t="66667"/>
          <a:stretch/>
        </p:blipFill>
        <p:spPr>
          <a:xfrm>
            <a:off x="4697896" y="3189439"/>
            <a:ext cx="7381462" cy="291283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2" name="Google Shape;362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3" name="Google Shape;36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p31"/>
          <p:cNvPicPr preferRelativeResize="0"/>
          <p:nvPr/>
        </p:nvPicPr>
        <p:blipFill rotWithShape="1">
          <a:blip r:embed="rId3">
            <a:alphaModFix/>
          </a:blip>
          <a:srcRect b="0" l="0" r="0" t="40767"/>
          <a:stretch/>
        </p:blipFill>
        <p:spPr>
          <a:xfrm>
            <a:off x="609600" y="0"/>
            <a:ext cx="10518913" cy="613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type="title"/>
          </p:nvPr>
        </p:nvSpPr>
        <p:spPr>
          <a:xfrm>
            <a:off x="838200" y="556996"/>
            <a:ext cx="3936557" cy="33442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br>
              <a:rPr lang="en-US" sz="5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1920 houses</a:t>
            </a:r>
            <a:endParaRPr/>
          </a:p>
        </p:txBody>
      </p:sp>
      <p:pic>
        <p:nvPicPr>
          <p:cNvPr descr="A picture containing outdoor&#10;&#10;Description automatically generated" id="370" name="Google Shape;370;p32"/>
          <p:cNvPicPr preferRelativeResize="0"/>
          <p:nvPr/>
        </p:nvPicPr>
        <p:blipFill rotWithShape="1">
          <a:blip r:embed="rId3">
            <a:alphaModFix/>
          </a:blip>
          <a:srcRect b="0" l="0" r="0" t="17104"/>
          <a:stretch/>
        </p:blipFill>
        <p:spPr>
          <a:xfrm>
            <a:off x="4438639" y="132980"/>
            <a:ext cx="2906911" cy="3212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house&#10;&#10;Description automatically generated" id="371" name="Google Shape;371;p32"/>
          <p:cNvPicPr preferRelativeResize="0"/>
          <p:nvPr/>
        </p:nvPicPr>
        <p:blipFill rotWithShape="1">
          <a:blip r:embed="rId4">
            <a:alphaModFix/>
          </a:blip>
          <a:srcRect b="0" l="0" r="0" t="-2254"/>
          <a:stretch/>
        </p:blipFill>
        <p:spPr>
          <a:xfrm>
            <a:off x="7677014" y="135993"/>
            <a:ext cx="4206528" cy="322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picture containing building, outdoor, old, stone&#10;&#10;Description automatically generated" id="373" name="Google Shape;373;p32"/>
          <p:cNvPicPr preferRelativeResize="0"/>
          <p:nvPr/>
        </p:nvPicPr>
        <p:blipFill rotWithShape="1">
          <a:blip r:embed="rId5">
            <a:alphaModFix/>
          </a:blip>
          <a:srcRect b="0" l="0" r="0" t="17152"/>
          <a:stretch/>
        </p:blipFill>
        <p:spPr>
          <a:xfrm>
            <a:off x="4589776" y="3569153"/>
            <a:ext cx="2764101" cy="3053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sky, outdoor, roof&#10;&#10;Description automatically generated" id="374" name="Google Shape;37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77014" y="3569153"/>
            <a:ext cx="4200658" cy="315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type="title"/>
          </p:nvPr>
        </p:nvSpPr>
        <p:spPr>
          <a:xfrm>
            <a:off x="838200" y="556996"/>
            <a:ext cx="3936557" cy="33442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br>
              <a:rPr lang="en-US" sz="5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1975 houses</a:t>
            </a:r>
            <a:endParaRPr/>
          </a:p>
        </p:txBody>
      </p:sp>
      <p:pic>
        <p:nvPicPr>
          <p:cNvPr descr="A picture containing sky, outdoor, building, house&#10;&#10;Description automatically generated" id="380" name="Google Shape;3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9802" y="142467"/>
            <a:ext cx="2819096" cy="375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6505" y="552741"/>
            <a:ext cx="3960996" cy="2970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outdoor, roof&#10;&#10;Description automatically generated" id="382" name="Google Shape;382;p33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42533" l="0" r="0" t="0"/>
          <a:stretch/>
        </p:blipFill>
        <p:spPr>
          <a:xfrm>
            <a:off x="3755136" y="4071116"/>
            <a:ext cx="3585025" cy="2746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ky, building, outdoor, house&#10;&#10;Description automatically generated" id="383" name="Google Shape;383;p33"/>
          <p:cNvPicPr preferRelativeResize="0"/>
          <p:nvPr/>
        </p:nvPicPr>
        <p:blipFill rotWithShape="1">
          <a:blip r:embed="rId6">
            <a:alphaModFix/>
          </a:blip>
          <a:srcRect b="0" l="0" r="0" t="11039"/>
          <a:stretch/>
        </p:blipFill>
        <p:spPr>
          <a:xfrm>
            <a:off x="7545149" y="4052594"/>
            <a:ext cx="2331492" cy="2765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yellow&#10;&#10;Description automatically generated" id="384" name="Google Shape;38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81629" y="4066861"/>
            <a:ext cx="2107322" cy="280976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3"/>
          <p:cNvSpPr txBox="1"/>
          <p:nvPr/>
        </p:nvSpPr>
        <p:spPr>
          <a:xfrm>
            <a:off x="622853" y="4573551"/>
            <a:ext cx="243047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Differences 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style are subtle!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Fraction of data with trainable images</a:t>
            </a:r>
            <a:endParaRPr/>
          </a:p>
        </p:txBody>
      </p:sp>
      <p:pic>
        <p:nvPicPr>
          <p:cNvPr id="391" name="Google Shape;391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7525" l="42739" r="26005" t="13107"/>
          <a:stretch/>
        </p:blipFill>
        <p:spPr>
          <a:xfrm>
            <a:off x="4055879" y="69283"/>
            <a:ext cx="7268901" cy="572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4"/>
          <p:cNvPicPr preferRelativeResize="0"/>
          <p:nvPr/>
        </p:nvPicPr>
        <p:blipFill rotWithShape="1">
          <a:blip r:embed="rId3">
            <a:alphaModFix/>
          </a:blip>
          <a:srcRect b="11384" l="76924" r="18902" t="10632"/>
          <a:stretch/>
        </p:blipFill>
        <p:spPr>
          <a:xfrm>
            <a:off x="1626167" y="2220888"/>
            <a:ext cx="393479" cy="218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 rotWithShape="1">
          <a:blip r:embed="rId3">
            <a:alphaModFix/>
          </a:blip>
          <a:srcRect b="14402" l="18470" r="68685" t="76478"/>
          <a:stretch/>
        </p:blipFill>
        <p:spPr>
          <a:xfrm>
            <a:off x="1034006" y="4870287"/>
            <a:ext cx="2987231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 txBox="1"/>
          <p:nvPr/>
        </p:nvSpPr>
        <p:spPr>
          <a:xfrm>
            <a:off x="1046430" y="1371582"/>
            <a:ext cx="19383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 txBox="1"/>
          <p:nvPr/>
        </p:nvSpPr>
        <p:spPr>
          <a:xfrm>
            <a:off x="2002707" y="4194087"/>
            <a:ext cx="4443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 txBox="1"/>
          <p:nvPr/>
        </p:nvSpPr>
        <p:spPr>
          <a:xfrm>
            <a:off x="2020930" y="3167101"/>
            <a:ext cx="543739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2002707" y="2140115"/>
            <a:ext cx="643125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6710052" y="5493985"/>
            <a:ext cx="610593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~4 million façade images</a:t>
            </a:r>
            <a:endParaRPr b="0" i="1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Predicting Build Years From Facades</a:t>
            </a:r>
            <a:endParaRPr/>
          </a:p>
        </p:txBody>
      </p:sp>
      <p:sp>
        <p:nvSpPr>
          <p:cNvPr id="404" name="Google Shape;404;p35"/>
          <p:cNvSpPr txBox="1"/>
          <p:nvPr>
            <p:ph idx="1" type="body"/>
          </p:nvPr>
        </p:nvSpPr>
        <p:spPr>
          <a:xfrm>
            <a:off x="672548" y="13108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Across all buildings: dilapidated, commercial, residential (we may look at these separately later)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Across all provinces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Predictions of age:</a:t>
            </a:r>
            <a:br>
              <a:rPr lang="en-US"/>
            </a:br>
            <a:r>
              <a:rPr lang="en-US"/>
              <a:t>(dots are mean and IQR)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R</a:t>
            </a:r>
            <a:r>
              <a:rPr baseline="30000" lang="en-US"/>
              <a:t>2</a:t>
            </a:r>
            <a:r>
              <a:rPr lang="en-US"/>
              <a:t>=0.32, RMSE = 25 years</a:t>
            </a:r>
            <a:endParaRPr/>
          </a:p>
        </p:txBody>
      </p:sp>
      <p:pic>
        <p:nvPicPr>
          <p:cNvPr descr="A picture containing night, dark, outdoor object, light&#10;&#10;Description automatically generated" id="405" name="Google Shape;4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868236"/>
            <a:ext cx="4298650" cy="42986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8ed9e3f33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68ed9e3f33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68ed9e3f33_0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4" name="Google Shape;414;g268ed9e3f3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Mixture of Experts (MoE)</a:t>
            </a:r>
            <a:endParaRPr/>
          </a:p>
        </p:txBody>
      </p:sp>
      <p:sp>
        <p:nvSpPr>
          <p:cNvPr id="420" name="Google Shape;420;p36"/>
          <p:cNvSpPr txBox="1"/>
          <p:nvPr>
            <p:ph idx="1" type="body"/>
          </p:nvPr>
        </p:nvSpPr>
        <p:spPr>
          <a:xfrm>
            <a:off x="888759" y="1190175"/>
            <a:ext cx="9859800" cy="48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5527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We can use machine learning to predict provinces from </a:t>
            </a:r>
            <a:r>
              <a:rPr b="1" lang="en-US">
                <a:solidFill>
                  <a:schemeClr val="lt1"/>
                </a:solidFill>
              </a:rPr>
              <a:t>images alone</a:t>
            </a:r>
            <a:endParaRPr/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These predictions can be embedded into 2 dimensions</a:t>
            </a:r>
            <a:endParaRPr/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We can use images to predict latitude and longitude of building! (top@1 within 1 province or +/- 60 km/40 miles)</a:t>
            </a:r>
            <a:endParaRPr/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Deviations from lat/long show cultural similarities (e.g., Canary islands facades are similar to Balearic islands facades)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Mixture of Experts:</a:t>
            </a:r>
            <a:endParaRPr>
              <a:solidFill>
                <a:schemeClr val="lt1"/>
              </a:solidFill>
            </a:endParaRPr>
          </a:p>
          <a:p>
            <a:pPr indent="-4064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Send geolocated images to fine-tuned province-level models</a:t>
            </a:r>
            <a:endParaRPr>
              <a:solidFill>
                <a:schemeClr val="lt1"/>
              </a:solidFill>
            </a:endParaRPr>
          </a:p>
          <a:p>
            <a:pPr indent="-4064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Unweighted RMSE among a few fine-tuned provinces is 23 years (~10% drop)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14921948" y="1424609"/>
            <a:ext cx="184731" cy="3077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Overall results</a:t>
            </a:r>
            <a:endParaRPr/>
          </a:p>
        </p:txBody>
      </p:sp>
      <p:sp>
        <p:nvSpPr>
          <p:cNvPr id="427" name="Google Shape;427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Location, architecture matters (biases need not be demographics)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Ignoring this bias produces worse results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Location is one bias, but more work would need to find others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E.g., creating an architecture detection method, control for this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Ways to address this bias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Domain shift methods (e.g., fine-tuning)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What other ways can you think of?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Example: increase representativeness of data? Add error due to location into loss function?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28" name="Google Shape;42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Self-driving cars and biases</a:t>
            </a:r>
            <a:endParaRPr/>
          </a:p>
        </p:txBody>
      </p:sp>
      <p:sp>
        <p:nvSpPr>
          <p:cNvPr id="434" name="Google Shape;434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35" name="Google Shape;435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6" name="Google Shape;43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504" y="1433646"/>
            <a:ext cx="9066413" cy="5135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AI Fairness and Gender</a:t>
            </a:r>
            <a:endParaRPr/>
          </a:p>
        </p:txBody>
      </p:sp>
      <p:pic>
        <p:nvPicPr>
          <p:cNvPr descr="A picture containing table&#10;&#10;Description automatically generated"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5625"/>
            <a:ext cx="12192000" cy="27924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838200" y="4753003"/>
            <a:ext cx="10515600" cy="1423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Determining gender is not a solved problem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Commercial algorithms perform poorly on: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Women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Darker-skinned individuals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149901" y="6400861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Buolamwini and Gebru,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self-driving cars work</a:t>
            </a:r>
            <a:endParaRPr/>
          </a:p>
        </p:txBody>
      </p:sp>
      <p:sp>
        <p:nvSpPr>
          <p:cNvPr id="442" name="Google Shape;442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AI models need to distinguish the road from cars or children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Models use image segmentation (e.g., UNet) to label each pixel as a set of categories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Realistic data is very expensive ($20/image x 1000s of images) and needs to work across a variety of domains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…which is why fully self-driving cars are so bad in urban environments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1000s of images of daytime traffic work poorly when we are in nighttime or rainy environments</a:t>
            </a:r>
            <a:endParaRPr/>
          </a:p>
        </p:txBody>
      </p:sp>
      <p:sp>
        <p:nvSpPr>
          <p:cNvPr id="443" name="Google Shape;44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350" y="0"/>
            <a:ext cx="114157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AI sees</a:t>
            </a:r>
            <a:endParaRPr/>
          </a:p>
        </p:txBody>
      </p:sp>
      <p:sp>
        <p:nvSpPr>
          <p:cNvPr id="457" name="Google Shape;457;p41"/>
          <p:cNvSpPr txBox="1"/>
          <p:nvPr>
            <p:ph idx="1" type="body"/>
          </p:nvPr>
        </p:nvSpPr>
        <p:spPr>
          <a:xfrm>
            <a:off x="7494580" y="1825625"/>
            <a:ext cx="451994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Image is common sight in, e.g., East Coast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 thinks road is narrowing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Car slows down unexpectedly!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(This was a real effect at a major car company)</a:t>
            </a:r>
            <a:endParaRPr/>
          </a:p>
        </p:txBody>
      </p:sp>
      <p:sp>
        <p:nvSpPr>
          <p:cNvPr id="458" name="Google Shape;45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9" name="Google Shape;4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9" y="1938015"/>
            <a:ext cx="7408172" cy="4450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1"/>
          <p:cNvSpPr/>
          <p:nvPr/>
        </p:nvSpPr>
        <p:spPr>
          <a:xfrm>
            <a:off x="1354238" y="5660020"/>
            <a:ext cx="5208608" cy="691063"/>
          </a:xfrm>
          <a:prstGeom prst="triangle">
            <a:avLst>
              <a:gd fmla="val 49268" name="adj"/>
            </a:avLst>
          </a:prstGeom>
          <a:solidFill>
            <a:srgbClr val="FFDA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1"/>
          <p:cNvSpPr/>
          <p:nvPr/>
        </p:nvSpPr>
        <p:spPr>
          <a:xfrm>
            <a:off x="3252486" y="4027990"/>
            <a:ext cx="1053296" cy="1805649"/>
          </a:xfrm>
          <a:prstGeom prst="trapezoid">
            <a:avLst>
              <a:gd fmla="val 25000" name="adj"/>
            </a:avLst>
          </a:prstGeom>
          <a:solidFill>
            <a:srgbClr val="92D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1"/>
          <p:cNvSpPr/>
          <p:nvPr/>
        </p:nvSpPr>
        <p:spPr>
          <a:xfrm>
            <a:off x="3657600" y="3669174"/>
            <a:ext cx="219920" cy="38349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1"/>
          <p:cNvSpPr/>
          <p:nvPr/>
        </p:nvSpPr>
        <p:spPr>
          <a:xfrm>
            <a:off x="3717403" y="3429000"/>
            <a:ext cx="160117" cy="240174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make better data?</a:t>
            </a:r>
            <a:endParaRPr/>
          </a:p>
        </p:txBody>
      </p:sp>
      <p:sp>
        <p:nvSpPr>
          <p:cNvPr id="469" name="Google Shape;469;p42"/>
          <p:cNvSpPr txBox="1"/>
          <p:nvPr>
            <p:ph idx="1" type="body"/>
          </p:nvPr>
        </p:nvSpPr>
        <p:spPr>
          <a:xfrm>
            <a:off x="219919" y="1825625"/>
            <a:ext cx="410901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Create simulations across a wide variety of situations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Ex: Grand Theft Auto 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Advantages: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is pre-labeled (we know what a stop sign is)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Adaptable (could create similar simulations for different countries, environments)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Disadvantage: lack of realism</a:t>
            </a:r>
            <a:endParaRPr/>
          </a:p>
        </p:txBody>
      </p:sp>
      <p:sp>
        <p:nvSpPr>
          <p:cNvPr id="470" name="Google Shape;47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tephen Richter's AI research using GTA V" id="471" name="Google Shape;47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8932" y="1559030"/>
            <a:ext cx="7863068" cy="440659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2"/>
          <p:cNvSpPr txBox="1"/>
          <p:nvPr/>
        </p:nvSpPr>
        <p:spPr>
          <a:xfrm>
            <a:off x="531472" y="6308209"/>
            <a:ext cx="60998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Stephen Richter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Converting images into new domain</a:t>
            </a:r>
            <a:endParaRPr/>
          </a:p>
        </p:txBody>
      </p:sp>
      <p:sp>
        <p:nvSpPr>
          <p:cNvPr id="478" name="Google Shape;478;p43"/>
          <p:cNvSpPr txBox="1"/>
          <p:nvPr>
            <p:ph idx="1" type="body"/>
          </p:nvPr>
        </p:nvSpPr>
        <p:spPr>
          <a:xfrm>
            <a:off x="838200" y="1617280"/>
            <a:ext cx="10515600" cy="197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Some groups do not contain enough data for training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CyCADA: generate images for data-poor domain using data-rich domain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Example: self-driving cars need a lot of realistic and labeled images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have a lot of (automatically labeled) simulations with unrealistic images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79" name="Google Shape;479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, outdoor, scene, way&#10;&#10;Description automatically generated" id="480" name="Google Shape;4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589567"/>
            <a:ext cx="10515600" cy="294934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/>
          <p:nvPr/>
        </p:nvSpPr>
        <p:spPr>
          <a:xfrm>
            <a:off x="195943" y="6433786"/>
            <a:ext cx="76110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Hoffman et al., CyCADA: Cycle-Consistent Adversarial Domain Adaptation.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CyCADA</a:t>
            </a:r>
            <a:endParaRPr/>
          </a:p>
        </p:txBody>
      </p:sp>
      <p:pic>
        <p:nvPicPr>
          <p:cNvPr descr="Diagram&#10;&#10;Description automatically generated" id="487" name="Google Shape;487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206089"/>
            <a:ext cx="10515600" cy="359040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44"/>
          <p:cNvSpPr txBox="1"/>
          <p:nvPr/>
        </p:nvSpPr>
        <p:spPr>
          <a:xfrm>
            <a:off x="195943" y="6433786"/>
            <a:ext cx="76110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Hoffman et al., CyCADA: Cycle-Consistent Adversarial Domain Adaptation.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CyCADA</a:t>
            </a:r>
            <a:endParaRPr/>
          </a:p>
        </p:txBody>
      </p:sp>
      <p:sp>
        <p:nvSpPr>
          <p:cNvPr id="495" name="Google Shape;495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Methodology: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Train model to classify images (e.g., tumor or not, MNIST numbers, etc.,)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Adversarial: generated images such that they are indistinguishable from target domain images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Cycle: make sure we can move from old domain to new and back to old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Keep semantic consistency: label in new and old image should be consistent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Examples in the paper: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Realistic images for training self-driving cars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Google Street View images to written numbers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Create realistic data, but still need to train models</a:t>
            </a:r>
            <a:endParaRPr/>
          </a:p>
        </p:txBody>
      </p:sp>
      <p:sp>
        <p:nvSpPr>
          <p:cNvPr id="496" name="Google Shape;49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Novelties of method</a:t>
            </a:r>
            <a:endParaRPr/>
          </a:p>
        </p:txBody>
      </p:sp>
      <p:pic>
        <p:nvPicPr>
          <p:cNvPr id="502" name="Google Shape;502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0286" y="4605166"/>
            <a:ext cx="6101056" cy="225038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" name="Google Shape;504;p46"/>
          <p:cNvSpPr txBox="1"/>
          <p:nvPr/>
        </p:nvSpPr>
        <p:spPr>
          <a:xfrm>
            <a:off x="838199" y="1690688"/>
            <a:ext cx="10515600" cy="2927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features expensive to acquire in data-poor domain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training images with distribution alike to data-poor domain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Cycle = no mode collapse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 with other cycle-based GANs, e.g., CycleGAN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“…digits taken from Google Street View to handwritten digits can…make a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printed 8 look like a hand-written 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Applications to Fair AI</a:t>
            </a:r>
            <a:endParaRPr/>
          </a:p>
        </p:txBody>
      </p:sp>
      <p:sp>
        <p:nvSpPr>
          <p:cNvPr id="510" name="Google Shape;510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Goal: create more data for underrepresented classes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Images: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Gender classification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Detecting rashes or melenoma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Non-images too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 high dimensional data, such as time series (see Hyland et al., 2017)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Especially useful in medicine, where data is heavily protected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Finding more data for underrepresented classes can otherwise be difficult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Group heterogeneity affects models</a:t>
            </a:r>
            <a:endParaRPr/>
          </a:p>
        </p:txBody>
      </p:sp>
      <p:sp>
        <p:nvSpPr>
          <p:cNvPr id="517" name="Google Shape;51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8" name="Google Shape;518;p48"/>
          <p:cNvSpPr txBox="1"/>
          <p:nvPr/>
        </p:nvSpPr>
        <p:spPr>
          <a:xfrm>
            <a:off x="838200" y="1825625"/>
            <a:ext cx="5757290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accuracy differs when detecting gender in whites and blacks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trained on images of Caucasians may work poorly on African-Americans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may improve if distributions similar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to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detecting lesions on skin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Dermatologists and AI, trained on/work with many white patients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Might not not spot lesions in black patients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Rashes may look purple, or not readily apparent on non-white skin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41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receipt, screenshot&#10;&#10;Description automatically generated" id="519" name="Google Shape;5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5490" y="2057286"/>
            <a:ext cx="5425968" cy="3626757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8"/>
          <p:cNvSpPr/>
          <p:nvPr/>
        </p:nvSpPr>
        <p:spPr>
          <a:xfrm>
            <a:off x="8610600" y="5697031"/>
            <a:ext cx="34332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Adamson and Smith, 2018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Gorbatenko-Roth et al.,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Poor data = poor predictions</a:t>
            </a:r>
            <a:endParaRPr/>
          </a:p>
        </p:txBody>
      </p:sp>
      <p:pic>
        <p:nvPicPr>
          <p:cNvPr descr="A picture containing text, receipt&#10;&#10;Description automatically generated" id="122" name="Google Shape;122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29558" t="0"/>
          <a:stretch/>
        </p:blipFill>
        <p:spPr>
          <a:xfrm>
            <a:off x="1540328" y="1665177"/>
            <a:ext cx="8961521" cy="511338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/>
          <p:nvPr/>
        </p:nvSpPr>
        <p:spPr>
          <a:xfrm>
            <a:off x="5456419" y="1321356"/>
            <a:ext cx="3430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Female Gender Misclassified More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 txBox="1"/>
          <p:nvPr>
            <p:ph idx="12" type="sldNum"/>
          </p:nvPr>
        </p:nvSpPr>
        <p:spPr>
          <a:xfrm>
            <a:off x="6660284" y="6201351"/>
            <a:ext cx="3318722" cy="412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6114893" y="2234314"/>
            <a:ext cx="1779975" cy="4524315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213274" y="2250643"/>
            <a:ext cx="1935334" cy="4524315"/>
          </a:xfrm>
          <a:prstGeom prst="rect">
            <a:avLst/>
          </a:prstGeom>
          <a:solidFill>
            <a:srgbClr val="FFDA00">
              <a:alpha val="3647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Training Models Across Domains</a:t>
            </a:r>
            <a:endParaRPr/>
          </a:p>
        </p:txBody>
      </p:sp>
      <p:sp>
        <p:nvSpPr>
          <p:cNvPr id="526" name="Google Shape;526;p49"/>
          <p:cNvSpPr txBox="1"/>
          <p:nvPr>
            <p:ph idx="1" type="body"/>
          </p:nvPr>
        </p:nvSpPr>
        <p:spPr>
          <a:xfrm>
            <a:off x="838200" y="1825625"/>
            <a:ext cx="548095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Treating protected classes as domains may improve accuracy overall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27" name="Google Shape;527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Qr code&#10;&#10;Description automatically generated" id="528" name="Google Shape;52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5729" y="2005012"/>
            <a:ext cx="492725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0"/>
          <p:cNvSpPr txBox="1"/>
          <p:nvPr>
            <p:ph type="title"/>
          </p:nvPr>
        </p:nvSpPr>
        <p:spPr>
          <a:xfrm>
            <a:off x="838200" y="365125"/>
            <a:ext cx="11247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Adversarial Discriminative Domain Adaptation </a:t>
            </a:r>
            <a:endParaRPr/>
          </a:p>
        </p:txBody>
      </p:sp>
      <p:pic>
        <p:nvPicPr>
          <p:cNvPr descr="Diagram, schematic&#10;&#10;Description automatically generated" id="534" name="Google Shape;534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16311"/>
            <a:ext cx="10515600" cy="2707207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50"/>
          <p:cNvSpPr txBox="1"/>
          <p:nvPr/>
        </p:nvSpPr>
        <p:spPr>
          <a:xfrm>
            <a:off x="838200" y="4567528"/>
            <a:ext cx="10515600" cy="2153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Pre-training: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 classifier on source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adaptation: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force feature distributions to be similar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feature from target domain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1351" y="1270551"/>
            <a:ext cx="6709298" cy="544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ADDA Pipeline</a:t>
            </a:r>
            <a:endParaRPr/>
          </a:p>
        </p:txBody>
      </p:sp>
      <p:pic>
        <p:nvPicPr>
          <p:cNvPr descr="Diagram&#10;&#10;Description automatically generated" id="543" name="Google Shape;543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8543" y="1825625"/>
            <a:ext cx="817491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5" name="Google Shape;545;p51"/>
          <p:cNvSpPr txBox="1"/>
          <p:nvPr/>
        </p:nvSpPr>
        <p:spPr>
          <a:xfrm>
            <a:off x="277586" y="6308209"/>
            <a:ext cx="62322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Tzeng et al., Adversarial Discriminative Domain Adaptation, 2017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551" name="Google Shape;551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601" y="202038"/>
            <a:ext cx="4216400" cy="30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53" name="Google Shape;55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343" y="3595262"/>
            <a:ext cx="11495314" cy="289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Applications to AI Fairness</a:t>
            </a:r>
            <a:endParaRPr/>
          </a:p>
        </p:txBody>
      </p:sp>
      <p:sp>
        <p:nvSpPr>
          <p:cNvPr id="559" name="Google Shape;559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0" name="Google Shape;560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source data is dominated by particular group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Adversarial approach makes feature distributions similar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Might improve fairness, but not its explicit design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Multi-task learning (next slide) or model invariance may be applied in tandem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Advantages of this method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Works for unknown/unlabeled protected groups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Reduces overfitting (model all protected groups at once)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 agnostic (GANs work on a range of data)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566" name="Google Shape;566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Image fairness suffers from unique problems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Unlabeled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Untabulated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Wide heterogeneity (high dimensional data)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Improving AI fairness: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Invariance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Domain adaptation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400"/>
              <a:buChar char="•"/>
            </a:pPr>
            <a:r>
              <a:rPr lang="en-US">
                <a:solidFill>
                  <a:srgbClr val="757070"/>
                </a:solidFill>
              </a:rPr>
              <a:t>Multi-task learning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CyCADA: makes more data for protected groups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ADDA: train/test on similar feature distributions</a:t>
            </a:r>
            <a:endParaRPr/>
          </a:p>
        </p:txBody>
      </p:sp>
      <p:sp>
        <p:nvSpPr>
          <p:cNvPr id="567" name="Google Shape;56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 sneak peak at next class</a:t>
            </a:r>
            <a:endParaRPr/>
          </a:p>
        </p:txBody>
      </p:sp>
      <p:sp>
        <p:nvSpPr>
          <p:cNvPr id="573" name="Google Shape;573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Detecting data shifts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Other ways to address domain adaptation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Newer methods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Other applications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Utilizing multi-task learning (training models on multiple demographics simultaneously)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Conclusions about image fairness</a:t>
            </a:r>
            <a:endParaRPr/>
          </a:p>
        </p:txBody>
      </p:sp>
      <p:sp>
        <p:nvSpPr>
          <p:cNvPr id="574" name="Google Shape;57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Fundamental question in fairness</a:t>
            </a:r>
            <a:endParaRPr/>
          </a:p>
        </p:txBody>
      </p:sp>
      <p:sp>
        <p:nvSpPr>
          <p:cNvPr id="580" name="Google Shape;580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 what degree do we take advantage of universal versus demographic-specific characteristics?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Issue in medical domain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Demographics may be important predictor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E.g., greater likelihood of infant mortality </a:t>
            </a:r>
            <a:br>
              <a:rPr lang="en-US"/>
            </a:br>
            <a:r>
              <a:rPr lang="en-US"/>
              <a:t>due to systematic racism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Invariant models could counter-intuitively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perform more poorly on some demographics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81" name="Google Shape;581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ildbirth Is Deadlier for Black Families Even When They're Rich, Expansive  Study Finds - The New York Times" id="582" name="Google Shape;58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6913" y="2560899"/>
            <a:ext cx="5145087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6"/>
          <p:cNvSpPr txBox="1"/>
          <p:nvPr/>
        </p:nvSpPr>
        <p:spPr>
          <a:xfrm>
            <a:off x="578734" y="6377651"/>
            <a:ext cx="1113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NYT,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Multi-Task Learning</a:t>
            </a:r>
            <a:endParaRPr/>
          </a:p>
        </p:txBody>
      </p:sp>
      <p:sp>
        <p:nvSpPr>
          <p:cNvPr id="589" name="Google Shape;589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Apply multi-task learning to find both invariant and domain-specific features (Oneto et al., 2018)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Skin example mentioned previously demonstrates difficulties of domain-invariant models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Method assumes we know protected class labels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Advantage: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May work better for small protected groups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Aims to improve accuracy in all groups rather than overall accuracy</a:t>
            </a:r>
            <a:endParaRPr/>
          </a:p>
        </p:txBody>
      </p:sp>
      <p:sp>
        <p:nvSpPr>
          <p:cNvPr id="590" name="Google Shape;590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1" name="Google Shape;59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6666" y="3899534"/>
            <a:ext cx="7078667" cy="282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8"/>
          <p:cNvSpPr txBox="1"/>
          <p:nvPr/>
        </p:nvSpPr>
        <p:spPr>
          <a:xfrm>
            <a:off x="838200" y="1518558"/>
            <a:ext cx="10515599" cy="5341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 methods: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methods include changes in accuracy – common in fairness settings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Detecting Data Shifts</a:t>
            </a:r>
            <a:endParaRPr/>
          </a:p>
        </p:txBody>
      </p:sp>
      <p:pic>
        <p:nvPicPr>
          <p:cNvPr descr="Chart, waterfall chart&#10;&#10;Description automatically generated" id="598" name="Google Shape;598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556" y="2008779"/>
            <a:ext cx="8058887" cy="352817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0" name="Google Shape;600;p58"/>
          <p:cNvSpPr txBox="1"/>
          <p:nvPr/>
        </p:nvSpPr>
        <p:spPr>
          <a:xfrm>
            <a:off x="1" y="6456082"/>
            <a:ext cx="8610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https://towardsdatascience.com/understanding-dataset-shift-f2a5a262a766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nimation of a person's unclothed back, showing dozens of spots on the skin. Next, each spot is surrounded by a computer-graphic square of a different color. Finally, a heat map is created from these data."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50800"/>
            <a:ext cx="10160000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3143924" y="0"/>
            <a:ext cx="618060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Detecting skin cancer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1124607" y="6452641"/>
            <a:ext cx="10515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https://news.mit.edu/2021/artificial-intelligence-tool-can-help-detect-melanoma-0402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144" name="Google Shape;144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863" y="71987"/>
            <a:ext cx="8126273" cy="679665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>
            <p:ph idx="1" type="body"/>
          </p:nvPr>
        </p:nvSpPr>
        <p:spPr>
          <a:xfrm>
            <a:off x="942372" y="112129"/>
            <a:ext cx="10515600" cy="6609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“…</a:t>
            </a:r>
            <a:r>
              <a:rPr b="0" i="0" lang="en-US">
                <a:solidFill>
                  <a:srgbClr val="212121"/>
                </a:solidFill>
                <a:latin typeface="Cambria"/>
                <a:ea typeface="Cambria"/>
                <a:cs typeface="Cambria"/>
                <a:sym typeface="Cambria"/>
              </a:rPr>
              <a:t>Similarly, an investigation into data biases in the literature (imbalanced data with respect to diagnostic classes, patient ethnicity and skin color, gender, etc) is left as a direction for future studies.</a:t>
            </a:r>
            <a:r>
              <a:rPr lang="en-US"/>
              <a:t>”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Dozens of papers, few on bias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(warning that I will show 3 images of skin cancer)</a:t>
            </a:r>
            <a:endParaRPr/>
          </a:p>
        </p:txBody>
      </p:sp>
      <p:sp>
        <p:nvSpPr>
          <p:cNvPr id="152" name="Google Shape;15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0407" y="1690688"/>
            <a:ext cx="7952308" cy="299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 txBox="1"/>
          <p:nvPr/>
        </p:nvSpPr>
        <p:spPr>
          <a:xfrm>
            <a:off x="777766" y="6180083"/>
            <a:ext cx="2044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Takkidin et al.,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Systematic review of data</a:t>
            </a:r>
            <a:endParaRPr/>
          </a:p>
        </p:txBody>
      </p:sp>
      <p:sp>
        <p:nvSpPr>
          <p:cNvPr id="161" name="Google Shape;16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“…</a:t>
            </a:r>
            <a:r>
              <a:rPr b="1" i="0" lang="en-US" sz="2400">
                <a:latin typeface="Arial"/>
                <a:ea typeface="Arial"/>
                <a:cs typeface="Arial"/>
                <a:sym typeface="Arial"/>
              </a:rPr>
              <a:t>most (11 [79%]) originated from Europe, North America, and Oceania exclusively</a:t>
            </a:r>
            <a:r>
              <a:rPr b="0" i="0" lang="en-US" sz="2400">
                <a:latin typeface="Arial"/>
                <a:ea typeface="Arial"/>
                <a:cs typeface="Arial"/>
                <a:sym typeface="Arial"/>
              </a:rPr>
              <a:t>. Most datasets (19 [91%]) contained dermoscopic images or macroscopic photographs only. Clinical information was available regarding age for 81 662 images (76·4%), sex for 82 848 (77·5%), and body site for 79 561 (74·4%). Subject ethnicity data were available for 1415 images (1·3%), and Fitzpatrick skin type data for 2236 (2·1%).</a:t>
            </a:r>
            <a:r>
              <a:rPr lang="en-US" sz="2400"/>
              <a:t>”</a:t>
            </a:r>
            <a:endParaRPr/>
          </a:p>
        </p:txBody>
      </p:sp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9"/>
          <p:cNvSpPr txBox="1"/>
          <p:nvPr/>
        </p:nvSpPr>
        <p:spPr>
          <a:xfrm>
            <a:off x="409904" y="6169580"/>
            <a:ext cx="17154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Wen et al.,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ypes of Skin Cancer - Miami Beach Skincenter Dermatologists Miami"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6844" y="3958130"/>
            <a:ext cx="2126480" cy="2763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KIN CANCER IN DARKER SKIN TYPES -&gt; Ethnic Skin Condition Photos -&gt; Ethnic  Skin Conditions: Hear More From The Experts • America's Ethnic Skin: an Al  Roker Health Special"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5720" t="7811"/>
          <a:stretch/>
        </p:blipFill>
        <p:spPr>
          <a:xfrm>
            <a:off x="5257800" y="4256689"/>
            <a:ext cx="3160986" cy="2236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kin cancer on black skin: What it looks like, signs, and more" id="166" name="Google Shape;166;p9"/>
          <p:cNvPicPr preferRelativeResize="0"/>
          <p:nvPr/>
        </p:nvPicPr>
        <p:blipFill rotWithShape="1">
          <a:blip r:embed="rId5">
            <a:alphaModFix/>
          </a:blip>
          <a:srcRect b="0" l="32872" r="19719" t="0"/>
          <a:stretch/>
        </p:blipFill>
        <p:spPr>
          <a:xfrm>
            <a:off x="9225249" y="3825414"/>
            <a:ext cx="2556847" cy="30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2020-10-20T04:26:42Z</dcterms:created>
  <dc:creator>Keith Burghardt</dc:creator>
</cp:coreProperties>
</file>